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76" r:id="rId2"/>
    <p:sldId id="277" r:id="rId3"/>
    <p:sldId id="258" r:id="rId4"/>
    <p:sldId id="261" r:id="rId5"/>
    <p:sldId id="275" r:id="rId6"/>
    <p:sldId id="262" r:id="rId7"/>
    <p:sldId id="264" r:id="rId8"/>
    <p:sldId id="272" r:id="rId9"/>
    <p:sldId id="280" r:id="rId10"/>
    <p:sldId id="281" r:id="rId11"/>
    <p:sldId id="279" r:id="rId12"/>
    <p:sldId id="282" r:id="rId13"/>
    <p:sldId id="284" r:id="rId14"/>
    <p:sldId id="283" r:id="rId15"/>
    <p:sldId id="285" r:id="rId16"/>
    <p:sldId id="286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41" autoAdjust="0"/>
    <p:restoredTop sz="94660"/>
  </p:normalViewPr>
  <p:slideViewPr>
    <p:cSldViewPr>
      <p:cViewPr varScale="1">
        <p:scale>
          <a:sx n="74" d="100"/>
          <a:sy n="74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AB57-880A-49A2-A3B9-67017F068FAD}" type="datetimeFigureOut">
              <a:rPr lang="en-US" smtClean="0"/>
              <a:pPr/>
              <a:t>6/25/2012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56013-0A51-42EA-A187-49510709DDF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228600"/>
            <a:ext cx="84582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</a:t>
            </a:r>
            <a:r>
              <a:rPr lang="en-NZ" sz="3600" dirty="0" smtClean="0">
                <a:solidFill>
                  <a:srgbClr val="FFFF00"/>
                </a:solidFill>
              </a:rPr>
              <a:t>0.4 kg </a:t>
            </a:r>
            <a:r>
              <a:rPr lang="en-NZ" sz="3600" dirty="0" smtClean="0">
                <a:solidFill>
                  <a:schemeClr val="bg1"/>
                </a:solidFill>
              </a:rPr>
              <a:t>basketball bounces off the ground. The ball’s speed the moment it hits the ground is </a:t>
            </a:r>
            <a:r>
              <a:rPr lang="en-NZ" sz="3600" dirty="0" smtClean="0">
                <a:solidFill>
                  <a:srgbClr val="FFFF00"/>
                </a:solidFill>
              </a:rPr>
              <a:t>20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The ball’s speed the moment it leaves the ground is </a:t>
            </a:r>
            <a:r>
              <a:rPr lang="en-NZ" sz="3600" dirty="0" smtClean="0">
                <a:solidFill>
                  <a:srgbClr val="FFFF00"/>
                </a:solidFill>
              </a:rPr>
              <a:t>20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</a:t>
            </a:r>
          </a:p>
          <a:p>
            <a:pPr marL="742950" indent="-742950">
              <a:spcAft>
                <a:spcPts val="12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</a:t>
            </a:r>
            <a:r>
              <a:rPr lang="en-NZ" sz="3600" dirty="0" smtClean="0">
                <a:solidFill>
                  <a:srgbClr val="FFFF00"/>
                </a:solidFill>
              </a:rPr>
              <a:t>initial momentum</a:t>
            </a:r>
          </a:p>
          <a:p>
            <a:pPr marL="742950" indent="-742950">
              <a:spcAft>
                <a:spcPts val="12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</a:t>
            </a:r>
            <a:r>
              <a:rPr lang="en-NZ" sz="3600" dirty="0" smtClean="0">
                <a:solidFill>
                  <a:srgbClr val="FFFF00"/>
                </a:solidFill>
              </a:rPr>
              <a:t>final momentum</a:t>
            </a:r>
          </a:p>
          <a:p>
            <a:pPr marL="742950" indent="-742950">
              <a:spcAft>
                <a:spcPts val="12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change in momentum,    </a:t>
            </a:r>
            <a:r>
              <a:rPr lang="el-GR" sz="36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3600" i="1" dirty="0" smtClean="0">
                <a:solidFill>
                  <a:schemeClr val="bg1"/>
                </a:solidFill>
                <a:cs typeface="Arial"/>
              </a:rPr>
              <a:t>p = </a:t>
            </a:r>
            <a:r>
              <a:rPr lang="en-NZ" sz="3600" i="1" dirty="0" err="1" smtClean="0">
                <a:solidFill>
                  <a:schemeClr val="bg1"/>
                </a:solidFill>
                <a:cs typeface="Arial"/>
              </a:rPr>
              <a:t>p</a:t>
            </a:r>
            <a:r>
              <a:rPr lang="en-NZ" sz="3600" i="1" baseline="-25000" dirty="0" err="1" smtClean="0">
                <a:solidFill>
                  <a:schemeClr val="bg1"/>
                </a:solidFill>
                <a:cs typeface="Arial"/>
              </a:rPr>
              <a:t>f</a:t>
            </a:r>
            <a:r>
              <a:rPr lang="en-NZ" sz="3600" i="1" dirty="0" smtClean="0">
                <a:solidFill>
                  <a:schemeClr val="bg1"/>
                </a:solidFill>
                <a:cs typeface="Arial"/>
              </a:rPr>
              <a:t> – p</a:t>
            </a:r>
            <a:r>
              <a:rPr lang="en-NZ" sz="3600" i="1" baseline="-25000" dirty="0" smtClean="0">
                <a:solidFill>
                  <a:schemeClr val="bg1"/>
                </a:solidFill>
                <a:cs typeface="Arial"/>
              </a:rPr>
              <a:t>i     </a:t>
            </a:r>
            <a:r>
              <a:rPr lang="en-NZ" sz="2800" dirty="0" smtClean="0">
                <a:solidFill>
                  <a:schemeClr val="bg1"/>
                </a:solidFill>
              </a:rPr>
              <a:t>(*remember - vector subtraction)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81000"/>
            <a:ext cx="8305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800" dirty="0" smtClean="0">
                <a:solidFill>
                  <a:srgbClr val="FFFF00"/>
                </a:solidFill>
              </a:rPr>
              <a:t>The battle between “</a:t>
            </a:r>
            <a:r>
              <a:rPr lang="en-NZ" sz="4800" i="1" dirty="0" smtClean="0">
                <a:solidFill>
                  <a:srgbClr val="FFFF00"/>
                </a:solidFill>
              </a:rPr>
              <a:t>F</a:t>
            </a:r>
            <a:r>
              <a:rPr lang="en-NZ" sz="4800" dirty="0" smtClean="0">
                <a:solidFill>
                  <a:srgbClr val="FFFF00"/>
                </a:solidFill>
              </a:rPr>
              <a:t>” and “</a:t>
            </a:r>
            <a:r>
              <a:rPr lang="en-NZ" sz="4800" i="1" dirty="0" smtClean="0">
                <a:solidFill>
                  <a:srgbClr val="FFFF00"/>
                </a:solidFill>
              </a:rPr>
              <a:t>t</a:t>
            </a:r>
            <a:r>
              <a:rPr lang="en-NZ" sz="4800" dirty="0" smtClean="0">
                <a:solidFill>
                  <a:srgbClr val="FFFF00"/>
                </a:solidFill>
              </a:rPr>
              <a:t>”</a:t>
            </a:r>
          </a:p>
          <a:p>
            <a:pPr lvl="4">
              <a:spcAft>
                <a:spcPts val="600"/>
              </a:spcAft>
            </a:pPr>
            <a:r>
              <a:rPr lang="el-GR" sz="80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8000" i="1" dirty="0" smtClean="0">
                <a:solidFill>
                  <a:schemeClr val="bg1"/>
                </a:solidFill>
                <a:cs typeface="Arial"/>
              </a:rPr>
              <a:t>p = F </a:t>
            </a:r>
            <a:r>
              <a:rPr lang="el-GR" sz="80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8000" i="1" dirty="0" smtClean="0">
                <a:solidFill>
                  <a:schemeClr val="bg1"/>
                </a:solidFill>
                <a:cs typeface="Arial"/>
              </a:rPr>
              <a:t>t</a:t>
            </a:r>
            <a:endParaRPr lang="en-NZ" sz="6600" i="1" dirty="0" smtClean="0">
              <a:solidFill>
                <a:schemeClr val="bg1"/>
              </a:solidFill>
              <a:cs typeface="Arial"/>
            </a:endParaRP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  <a:cs typeface="Arial"/>
              </a:rPr>
              <a:t>You can achieve the exact same change in momentum by:</a:t>
            </a:r>
          </a:p>
          <a:p>
            <a:pPr marL="971550" lvl="1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Applying a </a:t>
            </a:r>
            <a:r>
              <a:rPr lang="en-NZ" sz="4000" i="1" dirty="0" smtClean="0">
                <a:solidFill>
                  <a:srgbClr val="FFFF00"/>
                </a:solidFill>
                <a:cs typeface="Arial"/>
              </a:rPr>
              <a:t>great force</a:t>
            </a: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 over a        </a:t>
            </a:r>
            <a:r>
              <a:rPr lang="en-NZ" sz="4000" i="1" dirty="0" smtClean="0">
                <a:solidFill>
                  <a:srgbClr val="FFFF00"/>
                </a:solidFill>
                <a:cs typeface="Arial"/>
              </a:rPr>
              <a:t>short period</a:t>
            </a: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 of time or;</a:t>
            </a:r>
          </a:p>
          <a:p>
            <a:pPr marL="971550" lvl="1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Applying a </a:t>
            </a:r>
            <a:r>
              <a:rPr lang="en-NZ" sz="4000" i="1" dirty="0" smtClean="0">
                <a:solidFill>
                  <a:srgbClr val="FFFF00"/>
                </a:solidFill>
                <a:cs typeface="Arial"/>
              </a:rPr>
              <a:t>small force</a:t>
            </a: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 over a          </a:t>
            </a:r>
            <a:r>
              <a:rPr lang="en-NZ" sz="4000" i="1" dirty="0" smtClean="0">
                <a:solidFill>
                  <a:srgbClr val="FFFF00"/>
                </a:solidFill>
                <a:cs typeface="Arial"/>
              </a:rPr>
              <a:t>long period</a:t>
            </a: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 of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152400"/>
            <a:ext cx="8229600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rgbClr val="FFFF00"/>
                </a:solidFill>
              </a:rPr>
              <a:t>Question</a:t>
            </a:r>
          </a:p>
          <a:p>
            <a:pPr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</a:rPr>
              <a:t>How do air bags work?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2037262"/>
            <a:ext cx="7848601" cy="4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04800"/>
            <a:ext cx="8382000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bg1"/>
                </a:solidFill>
              </a:rPr>
              <a:t>With or without the airbag, the person would experience the same change in momentum</a:t>
            </a:r>
          </a:p>
          <a:p>
            <a:pPr marL="514350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bg1"/>
                </a:solidFill>
              </a:rPr>
              <a:t>However, with the presence of the airbag, the person will stop over a longer period of time, because of the cushioning. Since </a:t>
            </a:r>
            <a:r>
              <a:rPr lang="en-NZ" sz="2800" dirty="0" err="1" smtClean="0">
                <a:solidFill>
                  <a:schemeClr val="bg1"/>
                </a:solidFill>
              </a:rPr>
              <a:t>Δp</a:t>
            </a:r>
            <a:r>
              <a:rPr lang="en-NZ" sz="2800" dirty="0" smtClean="0">
                <a:solidFill>
                  <a:schemeClr val="bg1"/>
                </a:solidFill>
              </a:rPr>
              <a:t> = F </a:t>
            </a:r>
            <a:r>
              <a:rPr lang="en-NZ" sz="2800" dirty="0" err="1" smtClean="0">
                <a:solidFill>
                  <a:schemeClr val="bg1"/>
                </a:solidFill>
              </a:rPr>
              <a:t>Δt</a:t>
            </a:r>
            <a:r>
              <a:rPr lang="en-NZ" sz="2800" dirty="0" smtClean="0">
                <a:solidFill>
                  <a:schemeClr val="bg1"/>
                </a:solidFill>
              </a:rPr>
              <a:t>, a longer stopping time means a smaller force is applied on the person, to give the same change in momentum.</a:t>
            </a:r>
          </a:p>
          <a:p>
            <a:pPr marL="514350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bg1"/>
                </a:solidFill>
              </a:rPr>
              <a:t>Without the airbag, the person will stop over a very short period of time (almost instantaneously). Since </a:t>
            </a:r>
            <a:r>
              <a:rPr lang="en-NZ" sz="2800" dirty="0" err="1" smtClean="0">
                <a:solidFill>
                  <a:schemeClr val="bg1"/>
                </a:solidFill>
              </a:rPr>
              <a:t>Δp</a:t>
            </a:r>
            <a:r>
              <a:rPr lang="en-NZ" sz="2800" dirty="0" smtClean="0">
                <a:solidFill>
                  <a:schemeClr val="bg1"/>
                </a:solidFill>
              </a:rPr>
              <a:t> = F </a:t>
            </a:r>
            <a:r>
              <a:rPr lang="en-NZ" sz="2800" dirty="0" err="1" smtClean="0">
                <a:solidFill>
                  <a:schemeClr val="bg1"/>
                </a:solidFill>
              </a:rPr>
              <a:t>Δt</a:t>
            </a:r>
            <a:r>
              <a:rPr lang="en-NZ" sz="2800" dirty="0" smtClean="0">
                <a:solidFill>
                  <a:schemeClr val="bg1"/>
                </a:solidFill>
              </a:rPr>
              <a:t>, short stopping time means a much greater force is applied, to give the same change in momentum. </a:t>
            </a:r>
          </a:p>
          <a:p>
            <a:pPr marL="514350" indent="-51435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bg1"/>
                </a:solidFill>
              </a:rPr>
              <a:t>A greater force means the person is more likely to suffer greater injuries.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01573"/>
            <a:ext cx="82296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</a:t>
            </a:r>
            <a:r>
              <a:rPr lang="en-NZ" sz="4000" u="sng" dirty="0" smtClean="0">
                <a:solidFill>
                  <a:srgbClr val="FFFF00"/>
                </a:solidFill>
              </a:rPr>
              <a:t>FIVE </a:t>
            </a:r>
            <a:r>
              <a:rPr lang="en-NZ" sz="4000" u="sng" dirty="0" smtClean="0">
                <a:solidFill>
                  <a:srgbClr val="FFFF00"/>
                </a:solidFill>
              </a:rPr>
              <a:t>– “</a:t>
            </a:r>
            <a:r>
              <a:rPr lang="en-NZ" sz="4000" i="1" u="sng" dirty="0" smtClean="0">
                <a:solidFill>
                  <a:srgbClr val="FFFF00"/>
                </a:solidFill>
              </a:rPr>
              <a:t>Total momentum”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Ball A has a mass of </a:t>
            </a:r>
            <a:r>
              <a:rPr lang="en-NZ" sz="3600" dirty="0" smtClean="0">
                <a:solidFill>
                  <a:srgbClr val="FFFF00"/>
                </a:solidFill>
              </a:rPr>
              <a:t>400 g</a:t>
            </a:r>
            <a:r>
              <a:rPr lang="en-NZ" sz="3600" dirty="0" smtClean="0">
                <a:solidFill>
                  <a:schemeClr val="bg1"/>
                </a:solidFill>
              </a:rPr>
              <a:t> and is travelling at </a:t>
            </a:r>
            <a:r>
              <a:rPr lang="en-NZ" sz="3600" dirty="0" smtClean="0">
                <a:solidFill>
                  <a:srgbClr val="FFFF00"/>
                </a:solidFill>
              </a:rPr>
              <a:t>4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Ball B has a mass of </a:t>
            </a:r>
            <a:r>
              <a:rPr lang="en-NZ" sz="3600" dirty="0" smtClean="0">
                <a:solidFill>
                  <a:srgbClr val="FFFF00"/>
                </a:solidFill>
              </a:rPr>
              <a:t>250 g </a:t>
            </a:r>
            <a:r>
              <a:rPr lang="en-NZ" sz="3600" dirty="0" smtClean="0">
                <a:solidFill>
                  <a:schemeClr val="bg1"/>
                </a:solidFill>
              </a:rPr>
              <a:t>and is travelling at </a:t>
            </a:r>
            <a:r>
              <a:rPr lang="en-NZ" sz="3600" dirty="0" smtClean="0">
                <a:solidFill>
                  <a:srgbClr val="FFFF00"/>
                </a:solidFill>
              </a:rPr>
              <a:t>8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momentum of ball A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momentum of ball B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total momentum  </a:t>
            </a:r>
            <a:r>
              <a:rPr lang="en-NZ" sz="2800" dirty="0" smtClean="0">
                <a:solidFill>
                  <a:schemeClr val="bg1"/>
                </a:solidFill>
              </a:rPr>
              <a:t>(*remember – vector addition)</a:t>
            </a:r>
            <a:endParaRPr lang="en-NZ" sz="3600" dirty="0" smtClean="0">
              <a:solidFill>
                <a:schemeClr val="bg1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066800"/>
            <a:ext cx="4267200" cy="1316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01573"/>
            <a:ext cx="7924800" cy="6540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</a:t>
            </a:r>
            <a:r>
              <a:rPr lang="en-NZ" sz="4000" u="sng" dirty="0" smtClean="0">
                <a:solidFill>
                  <a:srgbClr val="FFFF00"/>
                </a:solidFill>
              </a:rPr>
              <a:t>FIVE </a:t>
            </a:r>
            <a:r>
              <a:rPr lang="en-NZ" sz="4000" u="sng" dirty="0" smtClean="0">
                <a:solidFill>
                  <a:srgbClr val="FFFF00"/>
                </a:solidFill>
              </a:rPr>
              <a:t>– continued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A few moments later, ball A and ball B collide then each ball moves in the opposite direction afterwards. Ball A moves at </a:t>
            </a:r>
            <a:r>
              <a:rPr lang="en-NZ" sz="3200" dirty="0" smtClean="0">
                <a:solidFill>
                  <a:srgbClr val="FFFF00"/>
                </a:solidFill>
              </a:rPr>
              <a:t>4.5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-1</a:t>
            </a:r>
            <a:r>
              <a:rPr lang="en-NZ" sz="3200" dirty="0" smtClean="0">
                <a:solidFill>
                  <a:schemeClr val="bg1"/>
                </a:solidFill>
              </a:rPr>
              <a:t> and ball B moves at </a:t>
            </a:r>
            <a:r>
              <a:rPr lang="en-NZ" sz="3200" dirty="0" smtClean="0">
                <a:solidFill>
                  <a:srgbClr val="FFFF00"/>
                </a:solidFill>
              </a:rPr>
              <a:t>5.6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-1</a:t>
            </a:r>
            <a:r>
              <a:rPr lang="en-NZ" sz="32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</a:rPr>
              <a:t>Calculate the </a:t>
            </a:r>
            <a:r>
              <a:rPr lang="en-NZ" sz="3200" dirty="0" smtClean="0">
                <a:solidFill>
                  <a:srgbClr val="FFFF00"/>
                </a:solidFill>
              </a:rPr>
              <a:t>total momentum</a:t>
            </a:r>
          </a:p>
          <a:p>
            <a:pPr marL="742950" indent="-742950">
              <a:spcAft>
                <a:spcPts val="600"/>
              </a:spcAft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</a:rPr>
              <a:t>Which is greater – the total momentum </a:t>
            </a:r>
            <a:r>
              <a:rPr lang="en-NZ" sz="3200" dirty="0" smtClean="0">
                <a:solidFill>
                  <a:srgbClr val="FFFF00"/>
                </a:solidFill>
              </a:rPr>
              <a:t>before</a:t>
            </a:r>
            <a:r>
              <a:rPr lang="en-NZ" sz="3200" dirty="0" smtClean="0">
                <a:solidFill>
                  <a:schemeClr val="bg1"/>
                </a:solidFill>
              </a:rPr>
              <a:t> the collision OR the total momentum </a:t>
            </a:r>
            <a:r>
              <a:rPr lang="en-NZ" sz="3200" dirty="0" smtClean="0">
                <a:solidFill>
                  <a:srgbClr val="FFFF00"/>
                </a:solidFill>
              </a:rPr>
              <a:t>after</a:t>
            </a:r>
            <a:r>
              <a:rPr lang="en-NZ" sz="3200" dirty="0" smtClean="0">
                <a:solidFill>
                  <a:schemeClr val="bg1"/>
                </a:solidFill>
              </a:rPr>
              <a:t> the collision?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097949"/>
            <a:ext cx="6232026" cy="12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u="sng" dirty="0" smtClean="0">
                <a:solidFill>
                  <a:srgbClr val="FFFF00"/>
                </a:solidFill>
              </a:rPr>
              <a:t>Conservation of Momentum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Total momentum before a collision or explosion equals the total momentum after the collision or explosion.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However, this is true only when no resultant external force is present, such as gravity or friction.</a:t>
            </a:r>
          </a:p>
          <a:p>
            <a:pPr algn="ctr">
              <a:spcAft>
                <a:spcPts val="600"/>
              </a:spcAft>
            </a:pP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m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m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NZ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54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algn="ctr">
              <a:spcAft>
                <a:spcPts val="600"/>
              </a:spcAft>
            </a:pPr>
            <a:r>
              <a:rPr lang="en-NZ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 = initial velocity,   v = final velocity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u="sng" dirty="0" smtClean="0">
                <a:solidFill>
                  <a:srgbClr val="FFFF00"/>
                </a:solidFill>
              </a:rPr>
              <a:t>Collisions – </a:t>
            </a:r>
            <a:r>
              <a:rPr lang="en-NZ" sz="4800" u="sng" dirty="0" smtClean="0">
                <a:solidFill>
                  <a:srgbClr val="FFFF00"/>
                </a:solidFill>
              </a:rPr>
              <a:t>elastic vs. inelastic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One may ask – </a:t>
            </a:r>
            <a:r>
              <a:rPr lang="en-NZ" sz="3600" i="1" dirty="0" smtClean="0">
                <a:solidFill>
                  <a:schemeClr val="bg1"/>
                </a:solidFill>
              </a:rPr>
              <a:t>“Couldn’t we just use the conservation of energy principle, by calculating the total kinetic energy?”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The answer is </a:t>
            </a:r>
            <a:r>
              <a:rPr lang="en-NZ" sz="4400" dirty="0" smtClean="0">
                <a:solidFill>
                  <a:schemeClr val="bg1"/>
                </a:solidFill>
              </a:rPr>
              <a:t>NO</a:t>
            </a:r>
            <a:r>
              <a:rPr lang="en-NZ" sz="3600" dirty="0" smtClean="0">
                <a:solidFill>
                  <a:schemeClr val="bg1"/>
                </a:solidFill>
              </a:rPr>
              <a:t> – because often kinetic energy is lost due to friction, meaning that the “total kinetic energy” is not conserved. 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However, there are collisions where “total kinetic energy” IS conserved. These collisions are called </a:t>
            </a:r>
            <a:r>
              <a:rPr lang="en-NZ" sz="4000" dirty="0" smtClean="0">
                <a:solidFill>
                  <a:srgbClr val="FFFF00"/>
                </a:solidFill>
              </a:rPr>
              <a:t>“elastic collisions”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685800"/>
            <a:ext cx="82296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</a:rPr>
              <a:t>Activity 10A (green book, pg. 123) Questions 1, 2, 3 and 6 only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</a:rPr>
              <a:t>Homework Booklet                       Worksheet TEN &amp; ELEVEN</a:t>
            </a:r>
          </a:p>
          <a:p>
            <a:pPr marL="742950" indent="-742950">
              <a:spcAft>
                <a:spcPts val="2400"/>
              </a:spcAft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</a:rPr>
              <a:t>NCEA 2010 up to page 7</a:t>
            </a:r>
          </a:p>
          <a:p>
            <a:pPr marL="742950" indent="-742950" algn="r">
              <a:spcAft>
                <a:spcPts val="24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By Tuesday 26</a:t>
            </a:r>
            <a:r>
              <a:rPr lang="en-NZ" sz="5400" baseline="30000" dirty="0" smtClean="0">
                <a:solidFill>
                  <a:srgbClr val="FFFF00"/>
                </a:solidFill>
              </a:rPr>
              <a:t>th</a:t>
            </a:r>
            <a:r>
              <a:rPr lang="en-NZ" sz="5400" dirty="0" smtClean="0">
                <a:solidFill>
                  <a:srgbClr val="FFFF00"/>
                </a:solidFill>
              </a:rPr>
              <a:t> June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762000"/>
            <a:ext cx="77724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8000" i="1" dirty="0" smtClean="0"/>
              <a:t>Note:</a:t>
            </a:r>
          </a:p>
          <a:p>
            <a:pPr algn="ctr"/>
            <a:r>
              <a:rPr lang="en-NZ" sz="6000" b="1" dirty="0" smtClean="0"/>
              <a:t>When you are subtracting a vector, </a:t>
            </a:r>
            <a:r>
              <a:rPr lang="en-NZ" sz="6000" b="1" dirty="0" smtClean="0">
                <a:solidFill>
                  <a:srgbClr val="FF0000"/>
                </a:solidFill>
              </a:rPr>
              <a:t>SWAP</a:t>
            </a:r>
            <a:r>
              <a:rPr lang="en-NZ" sz="6000" b="1" dirty="0" smtClean="0"/>
              <a:t> the vector then </a:t>
            </a:r>
            <a:r>
              <a:rPr lang="en-NZ" sz="6000" b="1" dirty="0" smtClean="0">
                <a:solidFill>
                  <a:srgbClr val="FF0000"/>
                </a:solidFill>
              </a:rPr>
              <a:t>ADD</a:t>
            </a:r>
            <a:r>
              <a:rPr lang="en-NZ" sz="6000" b="1" dirty="0" smtClean="0"/>
              <a:t> it.</a:t>
            </a:r>
            <a:endParaRPr lang="en-NZ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b="1" u="sng" dirty="0" smtClean="0">
                <a:solidFill>
                  <a:srgbClr val="FFFF00"/>
                </a:solidFill>
              </a:rPr>
              <a:t>Momentum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Momentum is the amount of ‘oomph’ a moving object has.</a:t>
            </a:r>
          </a:p>
          <a:p>
            <a:pPr>
              <a:spcAft>
                <a:spcPts val="600"/>
              </a:spcAft>
            </a:pPr>
            <a:r>
              <a:rPr lang="en-NZ" sz="4000" i="1" dirty="0" smtClean="0">
                <a:solidFill>
                  <a:schemeClr val="bg1"/>
                </a:solidFill>
              </a:rPr>
              <a:t>“The more ‘oomph’ the object has, the harder it is to stop”</a:t>
            </a:r>
          </a:p>
          <a:p>
            <a:pPr algn="ctr">
              <a:spcAft>
                <a:spcPts val="1800"/>
              </a:spcAft>
            </a:pPr>
            <a:r>
              <a:rPr lang="en-NZ" sz="6600" b="1" i="1" dirty="0" smtClean="0">
                <a:solidFill>
                  <a:schemeClr val="bg1"/>
                </a:solidFill>
              </a:rPr>
              <a:t>p = </a:t>
            </a:r>
            <a:r>
              <a:rPr lang="en-NZ" sz="6600" b="1" i="1" dirty="0" err="1" smtClean="0">
                <a:solidFill>
                  <a:schemeClr val="bg1"/>
                </a:solidFill>
              </a:rPr>
              <a:t>mv</a:t>
            </a:r>
            <a:r>
              <a:rPr lang="en-NZ" sz="6600" b="1" i="1" dirty="0" smtClean="0">
                <a:solidFill>
                  <a:schemeClr val="bg1"/>
                </a:solidFill>
              </a:rPr>
              <a:t>   </a:t>
            </a:r>
            <a:r>
              <a:rPr lang="en-NZ" sz="2800" i="1" dirty="0" smtClean="0">
                <a:solidFill>
                  <a:schemeClr val="bg1"/>
                </a:solidFill>
              </a:rPr>
              <a:t>(vector quantity)</a:t>
            </a:r>
            <a:endParaRPr lang="en-NZ" sz="6600" i="1" dirty="0" smtClean="0">
              <a:solidFill>
                <a:schemeClr val="bg1"/>
              </a:solidFill>
            </a:endParaRPr>
          </a:p>
          <a:p>
            <a:r>
              <a:rPr lang="en-NZ" sz="3200" i="1" dirty="0" smtClean="0">
                <a:solidFill>
                  <a:schemeClr val="bg1"/>
                </a:solidFill>
              </a:rPr>
              <a:t>p = momentum  (measured in ________)</a:t>
            </a:r>
          </a:p>
          <a:p>
            <a:r>
              <a:rPr lang="en-NZ" sz="3200" i="1" dirty="0" smtClean="0">
                <a:solidFill>
                  <a:schemeClr val="bg1"/>
                </a:solidFill>
              </a:rPr>
              <a:t>m = mass (in kg)</a:t>
            </a:r>
          </a:p>
          <a:p>
            <a:r>
              <a:rPr lang="en-NZ" sz="3200" i="1" dirty="0" smtClean="0">
                <a:solidFill>
                  <a:schemeClr val="bg1"/>
                </a:solidFill>
              </a:rPr>
              <a:t>v = velocity (in ms</a:t>
            </a:r>
            <a:r>
              <a:rPr lang="en-NZ" sz="3200" i="1" baseline="30000" dirty="0" smtClean="0">
                <a:solidFill>
                  <a:schemeClr val="bg1"/>
                </a:solidFill>
              </a:rPr>
              <a:t>-1</a:t>
            </a:r>
            <a:r>
              <a:rPr lang="en-NZ" sz="3200" i="1" dirty="0" smtClean="0">
                <a:solidFill>
                  <a:schemeClr val="bg1"/>
                </a:solidFill>
              </a:rPr>
              <a:t>)</a:t>
            </a:r>
            <a:endParaRPr lang="en-NZ" sz="32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22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rgbClr val="FFFF00"/>
                </a:solidFill>
              </a:rPr>
              <a:t>Example ONE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A cricket ball of mass 500 g is bowled straight into the batter’s face at a speed of 35 ms-1. The batter blocks the ball with his bat, then the ball flies directly back towards the bowler’s face at 25 ms-1.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initial momentum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final momentum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ball’s </a:t>
            </a:r>
            <a:r>
              <a:rPr lang="en-NZ" sz="3600" dirty="0" smtClean="0">
                <a:solidFill>
                  <a:srgbClr val="FFFF00"/>
                </a:solidFill>
              </a:rPr>
              <a:t>change in momentum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343400"/>
            <a:ext cx="4114799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228600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TWO</a:t>
            </a:r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chemeClr val="bg1"/>
                </a:solidFill>
              </a:rPr>
              <a:t>A 120 kg man accidently falls off the roof of a building. The man’s velocity, the moment before he hits the ground, is 40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He comes to a complete stop after he has hit the ground.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Calculate his change in momentum.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553200" y="4191000"/>
            <a:ext cx="2286000" cy="243840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304800" y="457200"/>
            <a:ext cx="86106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Impulse </a:t>
            </a:r>
            <a:r>
              <a:rPr lang="en-NZ" sz="4400" dirty="0" smtClean="0">
                <a:solidFill>
                  <a:srgbClr val="FFFF00"/>
                </a:solidFill>
              </a:rPr>
              <a:t>=</a:t>
            </a:r>
            <a:r>
              <a:rPr lang="en-NZ" sz="4800" dirty="0" smtClean="0">
                <a:solidFill>
                  <a:srgbClr val="FFFF00"/>
                </a:solidFill>
              </a:rPr>
              <a:t> “</a:t>
            </a:r>
            <a:r>
              <a:rPr lang="en-NZ" sz="4400" dirty="0" smtClean="0">
                <a:solidFill>
                  <a:srgbClr val="FFFF00"/>
                </a:solidFill>
              </a:rPr>
              <a:t>change in momentum”</a:t>
            </a:r>
            <a:endParaRPr lang="en-NZ" sz="5400" dirty="0" smtClean="0">
              <a:solidFill>
                <a:srgbClr val="FFFF00"/>
              </a:solidFill>
            </a:endParaRPr>
          </a:p>
          <a:p>
            <a:pPr lvl="3">
              <a:spcAft>
                <a:spcPts val="600"/>
              </a:spcAft>
            </a:pP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p = </a:t>
            </a:r>
            <a:r>
              <a:rPr lang="en-NZ" sz="4800" i="1" dirty="0" err="1" smtClean="0">
                <a:solidFill>
                  <a:schemeClr val="bg1"/>
                </a:solidFill>
                <a:cs typeface="Arial"/>
              </a:rPr>
              <a:t>p</a:t>
            </a:r>
            <a:r>
              <a:rPr lang="en-NZ" sz="4800" i="1" baseline="-25000" dirty="0" err="1" smtClean="0">
                <a:solidFill>
                  <a:schemeClr val="bg1"/>
                </a:solidFill>
                <a:cs typeface="Arial"/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– p</a:t>
            </a:r>
            <a:r>
              <a:rPr lang="en-NZ" sz="4800" i="1" baseline="-25000" dirty="0" smtClean="0">
                <a:solidFill>
                  <a:schemeClr val="bg1"/>
                </a:solidFill>
                <a:cs typeface="Arial"/>
              </a:rPr>
              <a:t>i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</a:t>
            </a:r>
            <a:r>
              <a:rPr lang="en-NZ" sz="4800" i="1" dirty="0" err="1" smtClean="0">
                <a:solidFill>
                  <a:schemeClr val="bg1"/>
                </a:solidFill>
              </a:rPr>
              <a:t>mv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</a:rPr>
              <a:t> – </a:t>
            </a:r>
            <a:r>
              <a:rPr lang="en-NZ" sz="4800" i="1" dirty="0" err="1" smtClean="0">
                <a:solidFill>
                  <a:schemeClr val="bg1"/>
                </a:solidFill>
              </a:rPr>
              <a:t>mv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i</a:t>
            </a:r>
            <a:endParaRPr lang="en-NZ" sz="4800" i="1" baseline="-25000" dirty="0" smtClean="0">
              <a:solidFill>
                <a:schemeClr val="bg1"/>
              </a:solidFill>
            </a:endParaRP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m (</a:t>
            </a:r>
            <a:r>
              <a:rPr lang="en-NZ" sz="4800" i="1" dirty="0" err="1" smtClean="0">
                <a:solidFill>
                  <a:schemeClr val="bg1"/>
                </a:solidFill>
              </a:rPr>
              <a:t>v</a:t>
            </a:r>
            <a:r>
              <a:rPr lang="en-NZ" sz="4800" i="1" baseline="-25000" dirty="0" err="1" smtClean="0">
                <a:solidFill>
                  <a:schemeClr val="bg1"/>
                </a:solidFill>
              </a:rPr>
              <a:t>f</a:t>
            </a:r>
            <a:r>
              <a:rPr lang="en-NZ" sz="4800" i="1" dirty="0" smtClean="0">
                <a:solidFill>
                  <a:schemeClr val="bg1"/>
                </a:solidFill>
              </a:rPr>
              <a:t> – v</a:t>
            </a:r>
            <a:r>
              <a:rPr lang="en-NZ" sz="4800" i="1" baseline="-25000" dirty="0" smtClean="0">
                <a:solidFill>
                  <a:schemeClr val="bg1"/>
                </a:solidFill>
              </a:rPr>
              <a:t>i</a:t>
            </a:r>
            <a:r>
              <a:rPr lang="en-NZ" sz="4800" i="1" dirty="0" smtClean="0">
                <a:solidFill>
                  <a:schemeClr val="bg1"/>
                </a:solidFill>
              </a:rPr>
              <a:t>)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</a:rPr>
              <a:t>       = m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v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      = m a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t</a:t>
            </a:r>
          </a:p>
          <a:p>
            <a:pPr lvl="3">
              <a:spcAft>
                <a:spcPts val="600"/>
              </a:spcAft>
            </a:pP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       = F </a:t>
            </a:r>
            <a:r>
              <a:rPr lang="el-GR" sz="48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800" i="1" dirty="0" smtClean="0">
                <a:solidFill>
                  <a:schemeClr val="bg1"/>
                </a:solidFill>
                <a:cs typeface="Arial"/>
              </a:rPr>
              <a:t>t</a:t>
            </a:r>
            <a:endParaRPr lang="en-NZ" sz="4000" i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1800" y="4321077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chemeClr val="bg1"/>
                </a:solidFill>
              </a:rPr>
              <a:t>F = ma</a:t>
            </a:r>
          </a:p>
        </p:txBody>
      </p:sp>
      <p:sp>
        <p:nvSpPr>
          <p:cNvPr id="4" name="Rectangle 3"/>
          <p:cNvSpPr/>
          <p:nvPr/>
        </p:nvSpPr>
        <p:spPr>
          <a:xfrm>
            <a:off x="6821507" y="5319118"/>
            <a:ext cx="86433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4400" dirty="0" smtClean="0">
                <a:solidFill>
                  <a:prstClr val="white"/>
                </a:solidFill>
              </a:rPr>
              <a:t>a =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59952" y="5014318"/>
            <a:ext cx="7585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4400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en-NZ" sz="4400" dirty="0" smtClean="0">
                <a:solidFill>
                  <a:prstClr val="white"/>
                </a:solidFill>
                <a:cs typeface="Arial"/>
              </a:rPr>
              <a:t>v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89182" y="5631359"/>
            <a:ext cx="6928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l-GR" sz="4400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en-NZ" sz="4400" dirty="0" smtClean="0">
                <a:solidFill>
                  <a:prstClr val="white"/>
                </a:solidFill>
                <a:cs typeface="Arial"/>
              </a:rPr>
              <a:t>t</a:t>
            </a:r>
            <a:endParaRPr lang="en-NZ" sz="44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80293" y="5083077"/>
            <a:ext cx="9541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4400" u="sng" dirty="0" smtClean="0">
                <a:solidFill>
                  <a:prstClr val="white"/>
                </a:solidFill>
                <a:cs typeface="Arial"/>
              </a:rPr>
              <a:t>      </a:t>
            </a:r>
            <a:endParaRPr lang="en-NZ" sz="4400" u="sng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57200"/>
            <a:ext cx="86106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5400" dirty="0" smtClean="0">
                <a:solidFill>
                  <a:srgbClr val="FFFF00"/>
                </a:solidFill>
              </a:rPr>
              <a:t>Impulse </a:t>
            </a:r>
            <a:r>
              <a:rPr lang="en-NZ" sz="4400" dirty="0" smtClean="0">
                <a:solidFill>
                  <a:srgbClr val="FFFF00"/>
                </a:solidFill>
              </a:rPr>
              <a:t>=</a:t>
            </a:r>
            <a:r>
              <a:rPr lang="en-NZ" sz="4800" dirty="0" smtClean="0">
                <a:solidFill>
                  <a:srgbClr val="FFFF00"/>
                </a:solidFill>
              </a:rPr>
              <a:t> “</a:t>
            </a:r>
            <a:r>
              <a:rPr lang="en-NZ" sz="4400" dirty="0" smtClean="0">
                <a:solidFill>
                  <a:srgbClr val="FFFF00"/>
                </a:solidFill>
              </a:rPr>
              <a:t>change in momentum”</a:t>
            </a:r>
            <a:endParaRPr lang="en-NZ" sz="5400" dirty="0" smtClean="0">
              <a:solidFill>
                <a:srgbClr val="FFFF00"/>
              </a:solidFill>
            </a:endParaRPr>
          </a:p>
          <a:p>
            <a:pPr lvl="3">
              <a:spcAft>
                <a:spcPts val="600"/>
              </a:spcAft>
            </a:pPr>
            <a:r>
              <a:rPr lang="el-GR" sz="115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11500" i="1" dirty="0" smtClean="0">
                <a:solidFill>
                  <a:schemeClr val="bg1"/>
                </a:solidFill>
                <a:cs typeface="Arial"/>
              </a:rPr>
              <a:t>p = F </a:t>
            </a:r>
            <a:r>
              <a:rPr lang="el-GR" sz="115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11500" i="1" dirty="0" smtClean="0">
                <a:solidFill>
                  <a:schemeClr val="bg1"/>
                </a:solidFill>
                <a:cs typeface="Arial"/>
              </a:rPr>
              <a:t>t</a:t>
            </a:r>
            <a:endParaRPr lang="en-NZ" sz="8800" i="1" dirty="0" smtClean="0">
              <a:solidFill>
                <a:schemeClr val="bg1"/>
              </a:solidFill>
              <a:cs typeface="Arial"/>
            </a:endParaRPr>
          </a:p>
          <a:p>
            <a:pPr algn="ctr"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  <a:cs typeface="Arial"/>
              </a:rPr>
              <a:t>“Change in momentum </a:t>
            </a:r>
          </a:p>
          <a:p>
            <a:pPr algn="ctr"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  <a:cs typeface="Arial"/>
              </a:rPr>
              <a:t>is a result of force”</a:t>
            </a:r>
          </a:p>
          <a:p>
            <a:pPr lvl="1">
              <a:spcAft>
                <a:spcPts val="600"/>
              </a:spcAft>
            </a:pP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F = force</a:t>
            </a:r>
          </a:p>
          <a:p>
            <a:pPr lvl="1">
              <a:spcAft>
                <a:spcPts val="600"/>
              </a:spcAft>
            </a:pPr>
            <a:r>
              <a:rPr lang="el-GR" sz="4000" i="1" dirty="0" smtClean="0">
                <a:solidFill>
                  <a:schemeClr val="bg1"/>
                </a:solidFill>
                <a:cs typeface="Arial"/>
              </a:rPr>
              <a:t>Δ</a:t>
            </a:r>
            <a:r>
              <a:rPr lang="en-NZ" sz="4000" i="1" dirty="0" smtClean="0">
                <a:solidFill>
                  <a:schemeClr val="bg1"/>
                </a:solidFill>
                <a:cs typeface="Arial"/>
              </a:rPr>
              <a:t>t = the duration of the force applied</a:t>
            </a:r>
            <a:endParaRPr lang="en-NZ" sz="4400" dirty="0" smtClean="0">
              <a:solidFill>
                <a:schemeClr val="bg1"/>
              </a:solidFill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01573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THREE</a:t>
            </a:r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3400" dirty="0" smtClean="0">
                <a:solidFill>
                  <a:schemeClr val="bg1"/>
                </a:solidFill>
              </a:rPr>
              <a:t>A driver tries to slow down a runaway car by pushing against its motion. The car’s mass is 2100 kg and its initial velocity is 3.0 ms</a:t>
            </a:r>
            <a:r>
              <a:rPr lang="en-NZ" sz="3400" baseline="30000" dirty="0" smtClean="0">
                <a:solidFill>
                  <a:schemeClr val="bg1"/>
                </a:solidFill>
              </a:rPr>
              <a:t>-1</a:t>
            </a:r>
            <a:r>
              <a:rPr lang="en-NZ" sz="3400" dirty="0" smtClean="0">
                <a:solidFill>
                  <a:schemeClr val="bg1"/>
                </a:solidFill>
              </a:rPr>
              <a:t>.    </a:t>
            </a:r>
          </a:p>
          <a:p>
            <a:pPr>
              <a:spcBef>
                <a:spcPts val="1200"/>
              </a:spcBef>
            </a:pPr>
            <a:r>
              <a:rPr lang="en-NZ" sz="3400" dirty="0" smtClean="0">
                <a:solidFill>
                  <a:schemeClr val="bg1"/>
                </a:solidFill>
              </a:rPr>
              <a:t>Will the driver manage to stop the car if: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3400" dirty="0" smtClean="0">
                <a:solidFill>
                  <a:schemeClr val="bg1"/>
                </a:solidFill>
              </a:rPr>
              <a:t>the resultant force on the car is 600 N (against the car’s motion) and,</a:t>
            </a:r>
          </a:p>
          <a:p>
            <a:pPr marL="742950" indent="-742950">
              <a:buFont typeface="Arial" pitchFamily="34" charset="0"/>
              <a:buChar char="•"/>
            </a:pPr>
            <a:r>
              <a:rPr lang="en-NZ" sz="3400" dirty="0" smtClean="0">
                <a:solidFill>
                  <a:schemeClr val="bg1"/>
                </a:solidFill>
              </a:rPr>
              <a:t>the force is applied for 9.0 seconds?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876799"/>
            <a:ext cx="4114800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201573"/>
            <a:ext cx="8077200" cy="6170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u="sng" dirty="0" smtClean="0">
                <a:solidFill>
                  <a:srgbClr val="FFFF00"/>
                </a:solidFill>
              </a:rPr>
              <a:t>Example FOUR</a:t>
            </a:r>
          </a:p>
          <a:p>
            <a:pPr>
              <a:spcAft>
                <a:spcPts val="600"/>
              </a:spcAft>
            </a:pPr>
            <a:r>
              <a:rPr lang="en-NZ" sz="3400" dirty="0" smtClean="0">
                <a:solidFill>
                  <a:schemeClr val="bg1"/>
                </a:solidFill>
              </a:rPr>
              <a:t>A car travelling at </a:t>
            </a:r>
            <a:r>
              <a:rPr lang="en-NZ" sz="3400" dirty="0" smtClean="0">
                <a:solidFill>
                  <a:srgbClr val="FFFF00"/>
                </a:solidFill>
              </a:rPr>
              <a:t>20 ms</a:t>
            </a:r>
            <a:r>
              <a:rPr lang="en-NZ" sz="3400" baseline="30000" dirty="0" smtClean="0">
                <a:solidFill>
                  <a:srgbClr val="FFFF00"/>
                </a:solidFill>
              </a:rPr>
              <a:t>-1</a:t>
            </a:r>
            <a:r>
              <a:rPr lang="en-NZ" sz="3400" dirty="0" smtClean="0">
                <a:solidFill>
                  <a:srgbClr val="FFFF00"/>
                </a:solidFill>
              </a:rPr>
              <a:t> </a:t>
            </a:r>
            <a:r>
              <a:rPr lang="en-NZ" sz="3400" dirty="0" smtClean="0">
                <a:solidFill>
                  <a:schemeClr val="bg1"/>
                </a:solidFill>
              </a:rPr>
              <a:t>crashes into a wall. The mass of the car is </a:t>
            </a:r>
            <a:r>
              <a:rPr lang="en-NZ" sz="3400" dirty="0" smtClean="0">
                <a:solidFill>
                  <a:srgbClr val="FFFF00"/>
                </a:solidFill>
              </a:rPr>
              <a:t>1500 kg</a:t>
            </a:r>
            <a:r>
              <a:rPr lang="en-NZ" sz="3400" dirty="0" smtClean="0">
                <a:solidFill>
                  <a:schemeClr val="bg1"/>
                </a:solidFill>
              </a:rPr>
              <a:t>. It takes </a:t>
            </a:r>
            <a:r>
              <a:rPr lang="en-NZ" sz="3400" dirty="0" smtClean="0">
                <a:solidFill>
                  <a:srgbClr val="FFFF00"/>
                </a:solidFill>
              </a:rPr>
              <a:t>0.4 seconds</a:t>
            </a:r>
            <a:r>
              <a:rPr lang="en-NZ" sz="3400" dirty="0" smtClean="0">
                <a:solidFill>
                  <a:schemeClr val="bg1"/>
                </a:solidFill>
              </a:rPr>
              <a:t>, between the moment the car comes into contact with the wall, and the moment the car comes to a complete stop.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Calculate the </a:t>
            </a:r>
            <a:r>
              <a:rPr lang="en-NZ" sz="3400" dirty="0" smtClean="0">
                <a:solidFill>
                  <a:srgbClr val="FFFF00"/>
                </a:solidFill>
              </a:rPr>
              <a:t>change in momentum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Calculate the </a:t>
            </a:r>
            <a:r>
              <a:rPr lang="en-NZ" sz="3400" dirty="0" smtClean="0">
                <a:solidFill>
                  <a:srgbClr val="FFFF00"/>
                </a:solidFill>
              </a:rPr>
              <a:t>force</a:t>
            </a:r>
            <a:r>
              <a:rPr lang="en-NZ" sz="3400" dirty="0" smtClean="0">
                <a:solidFill>
                  <a:schemeClr val="bg1"/>
                </a:solidFill>
              </a:rPr>
              <a:t> exerted on the car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400" dirty="0" smtClean="0">
                <a:solidFill>
                  <a:schemeClr val="bg1"/>
                </a:solidFill>
              </a:rPr>
              <a:t>Calculate the force if; the wall was very soft, and it took </a:t>
            </a:r>
            <a:r>
              <a:rPr lang="en-NZ" sz="3400" dirty="0" smtClean="0">
                <a:solidFill>
                  <a:srgbClr val="FFFF00"/>
                </a:solidFill>
              </a:rPr>
              <a:t>1.6 seconds </a:t>
            </a:r>
            <a:r>
              <a:rPr lang="en-NZ" sz="3400" dirty="0" smtClean="0">
                <a:solidFill>
                  <a:schemeClr val="bg1"/>
                </a:solidFill>
              </a:rPr>
              <a:t>to stop, </a:t>
            </a:r>
            <a:r>
              <a:rPr lang="en-NZ" sz="3400" u="sng" dirty="0" smtClean="0">
                <a:solidFill>
                  <a:schemeClr val="bg1"/>
                </a:solidFill>
              </a:rPr>
              <a:t>instead of 0.4 seconds</a:t>
            </a:r>
            <a:r>
              <a:rPr lang="en-NZ" sz="34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959</Words>
  <Application>Microsoft Office PowerPoint</Application>
  <PresentationFormat>On-screen Show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138</cp:revision>
  <dcterms:created xsi:type="dcterms:W3CDTF">2006-08-16T00:00:00Z</dcterms:created>
  <dcterms:modified xsi:type="dcterms:W3CDTF">2012-06-25T01:50:22Z</dcterms:modified>
</cp:coreProperties>
</file>